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31" r:id="rId2"/>
  </p:sldMasterIdLst>
  <p:sldIdLst>
    <p:sldId id="256" r:id="rId3"/>
    <p:sldId id="263" r:id="rId4"/>
    <p:sldId id="276" r:id="rId5"/>
    <p:sldId id="264" r:id="rId6"/>
    <p:sldId id="268" r:id="rId7"/>
    <p:sldId id="266" r:id="rId8"/>
    <p:sldId id="269" r:id="rId9"/>
    <p:sldId id="270" r:id="rId10"/>
    <p:sldId id="273" r:id="rId11"/>
    <p:sldId id="258" r:id="rId12"/>
    <p:sldId id="274" r:id="rId13"/>
    <p:sldId id="259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80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75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1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7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54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11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9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67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4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3ec1fd11-275b-44d5-828c-39e535c822d7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3ec1fd11-275b-44d5-828c-39e535c822d7/ReportSection1?pbi_source=PowerPoint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3ec1fd11-275b-44d5-828c-39e535c822d7/ReportSection?pbi_source=PowerPoint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3ec1fd11-275b-44d5-828c-39e535c822d7/ReportSection?pbi_source=PowerPoint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3ec1fd11-275b-44d5-828c-39e535c822d7/ReportSection?pbi_source=PowerPoint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3ec1fd11-275b-44d5-828c-39e535c822d7/ReportSection?pbi_source=PowerPoint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Seattle Housing Market Study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10/21/2017 12:03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10/20/2017 11:55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276225"/>
            <a:ext cx="11010900" cy="621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83960"/>
          </a:xfrm>
        </p:spPr>
        <p:txBody>
          <a:bodyPr>
            <a:normAutofit/>
          </a:bodyPr>
          <a:lstStyle/>
          <a:p>
            <a:r>
              <a:rPr lang="en-US" dirty="0"/>
              <a:t>And finally, what’s a story without a video?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1850" y="4226944"/>
            <a:ext cx="10515600" cy="178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Here is a video showing the monthly movement in a scatter plot playing along from Jan 2012, and all the way to August 2017 illustrating our thesis.</a:t>
            </a:r>
          </a:p>
        </p:txBody>
      </p:sp>
    </p:spTree>
    <p:extLst>
      <p:ext uri="{BB962C8B-B14F-4D97-AF65-F5344CB8AC3E}">
        <p14:creationId xmlns:p14="http://schemas.microsoft.com/office/powerpoint/2010/main" val="124463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2B48A72-6943-4782-9095-5C4D464919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310" y="355107"/>
            <a:ext cx="11816178" cy="571662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08" y="294538"/>
            <a:ext cx="10515600" cy="104233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9808" y="1235168"/>
            <a:ext cx="10515600" cy="1419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Let’s try to answer the question that was posted in our problem statement.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3E8D4E-973B-4A9B-B775-5A0A654144E2}"/>
              </a:ext>
            </a:extLst>
          </p:cNvPr>
          <p:cNvSpPr txBox="1">
            <a:spLocks/>
          </p:cNvSpPr>
          <p:nvPr/>
        </p:nvSpPr>
        <p:spPr>
          <a:xfrm>
            <a:off x="689808" y="2885243"/>
            <a:ext cx="10515600" cy="3728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Is it a buyers market or sellers market?</a:t>
            </a:r>
          </a:p>
          <a:p>
            <a:r>
              <a:rPr lang="en-US" sz="2400" dirty="0"/>
              <a:t>Sellers. There is no healthy supply for buyers and price is way too high, that too if some one can close in 8 days. </a:t>
            </a:r>
          </a:p>
          <a:p>
            <a:endParaRPr lang="en-US" sz="2400" dirty="0"/>
          </a:p>
          <a:p>
            <a:r>
              <a:rPr lang="en-US" sz="2400" b="1" dirty="0"/>
              <a:t>What do I need to know if I want to buy a home in Seattle?</a:t>
            </a:r>
          </a:p>
          <a:p>
            <a:r>
              <a:rPr lang="en-US" sz="2400" dirty="0"/>
              <a:t>Be aggressive. Homes could be hard to find, and will get closed even before reacting. Try to approach during the summer, when the inventory and homes sold is little higher.</a:t>
            </a:r>
          </a:p>
          <a:p>
            <a:endParaRPr lang="en-US" sz="2400" dirty="0"/>
          </a:p>
          <a:p>
            <a:r>
              <a:rPr lang="en-US" sz="2400" b="1" dirty="0"/>
              <a:t>Is the bubble about to burst?</a:t>
            </a:r>
          </a:p>
          <a:p>
            <a:r>
              <a:rPr lang="en-US" sz="2400" dirty="0"/>
              <a:t>It’s hard to say, but likely. Unless there is a regulation to improve things, it’s an alarming ratio to sustain.</a:t>
            </a:r>
          </a:p>
          <a:p>
            <a:endParaRPr lang="en-US" sz="2400" dirty="0"/>
          </a:p>
          <a:p>
            <a:r>
              <a:rPr lang="en-US" sz="2400" b="1" dirty="0"/>
              <a:t>What are my alternate choices?</a:t>
            </a:r>
          </a:p>
          <a:p>
            <a:r>
              <a:rPr lang="en-US" sz="2400" dirty="0"/>
              <a:t>Tacoma, WA has a healthy inventory to price ratio. Portland, OR is a better value proposition too.</a:t>
            </a:r>
          </a:p>
        </p:txBody>
      </p:sp>
    </p:spTree>
    <p:extLst>
      <p:ext uri="{BB962C8B-B14F-4D97-AF65-F5344CB8AC3E}">
        <p14:creationId xmlns:p14="http://schemas.microsoft.com/office/powerpoint/2010/main" val="186108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332" y="380518"/>
            <a:ext cx="10515600" cy="1956488"/>
          </a:xfrm>
        </p:spPr>
        <p:txBody>
          <a:bodyPr>
            <a:normAutofit/>
          </a:bodyPr>
          <a:lstStyle/>
          <a:p>
            <a:r>
              <a:rPr lang="en-US" sz="4800" dirty="0"/>
              <a:t>Seattle’s housing market has been claimed red-hot. What does the data say?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795B6F-782A-4087-A1F7-107D186B44AA}"/>
              </a:ext>
            </a:extLst>
          </p:cNvPr>
          <p:cNvSpPr txBox="1">
            <a:spLocks/>
          </p:cNvSpPr>
          <p:nvPr/>
        </p:nvSpPr>
        <p:spPr>
          <a:xfrm>
            <a:off x="831850" y="2796466"/>
            <a:ext cx="10515600" cy="28142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Is it a buyers market or sellers market?</a:t>
            </a:r>
          </a:p>
          <a:p>
            <a:r>
              <a:rPr lang="en-US" sz="3600" dirty="0"/>
              <a:t>What do I need to know if I want to buy a home in Seattle?</a:t>
            </a:r>
          </a:p>
          <a:p>
            <a:r>
              <a:rPr lang="en-US" sz="3600" dirty="0"/>
              <a:t>Is the bubble about to burst?</a:t>
            </a:r>
          </a:p>
          <a:p>
            <a:r>
              <a:rPr lang="en-US" sz="3600" dirty="0"/>
              <a:t>Is there an alternate choice closer by?</a:t>
            </a:r>
          </a:p>
        </p:txBody>
      </p:sp>
    </p:spTree>
    <p:extLst>
      <p:ext uri="{BB962C8B-B14F-4D97-AF65-F5344CB8AC3E}">
        <p14:creationId xmlns:p14="http://schemas.microsoft.com/office/powerpoint/2010/main" val="247297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4EC6285-159A-4CCF-B04A-D3741C7EB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136" y="443883"/>
            <a:ext cx="10464260" cy="530884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source of the data is from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Redfin’s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data-center. The filtering uses only Single Family Home to give a uniform comparison.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is also made against a few other cities to obtain perspective and propose alternatives.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Tacoma, WA 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To analyze and compare effect on a nearby city.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Portland, OR 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To analyze and compare effect on the next closest similarly styled metropolis.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National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To give a baseline using US National average, to solidify the study.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Phoenix, AZ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To provide a comparison against a not so red-hot housing market, to offer perspective.</a:t>
            </a:r>
          </a:p>
        </p:txBody>
      </p:sp>
    </p:spTree>
    <p:extLst>
      <p:ext uri="{BB962C8B-B14F-4D97-AF65-F5344CB8AC3E}">
        <p14:creationId xmlns:p14="http://schemas.microsoft.com/office/powerpoint/2010/main" val="8824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3036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Sale Price</a:t>
            </a:r>
            <a:br>
              <a:rPr lang="en-US" dirty="0"/>
            </a:br>
            <a:r>
              <a:rPr lang="en-US" dirty="0"/>
              <a:t>Homes Sold</a:t>
            </a:r>
            <a:br>
              <a:rPr lang="en-US" dirty="0"/>
            </a:br>
            <a:r>
              <a:rPr lang="en-US" dirty="0"/>
              <a:t>Inventory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Days on Market - Compared</a:t>
            </a:r>
          </a:p>
        </p:txBody>
      </p:sp>
    </p:spTree>
    <p:extLst>
      <p:ext uri="{BB962C8B-B14F-4D97-AF65-F5344CB8AC3E}">
        <p14:creationId xmlns:p14="http://schemas.microsoft.com/office/powerpoint/2010/main" val="153761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11F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5725" y="230815"/>
            <a:ext cx="10515600" cy="614574"/>
          </a:xfrm>
        </p:spPr>
        <p:txBody>
          <a:bodyPr/>
          <a:lstStyle/>
          <a:p>
            <a:r>
              <a:rPr lang="en-US" dirty="0"/>
              <a:t>Median Sale Price by Year 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558842" y="766460"/>
            <a:ext cx="3397370" cy="4993888"/>
          </a:xfrm>
        </p:spPr>
        <p:txBody>
          <a:bodyPr>
            <a:normAutofit/>
          </a:bodyPr>
          <a:lstStyle/>
          <a:p>
            <a:r>
              <a:rPr lang="en-US" sz="2000" dirty="0"/>
              <a:t>Seattle tops the list. Highest YoY growth from 2012 to 2017. More than doubled.</a:t>
            </a:r>
          </a:p>
          <a:p>
            <a:r>
              <a:rPr lang="en-US" sz="2000" dirty="0"/>
              <a:t>2017 growth is tremendous. Way higher than any comparable cities.</a:t>
            </a:r>
          </a:p>
          <a:p>
            <a:r>
              <a:rPr lang="en-US" sz="2000" dirty="0"/>
              <a:t>Tacoma feels the ripple effect of Seattle growth in 2017. Median Sale prices are very close to National average in 2017. Would likely surpass it pretty soon.</a:t>
            </a:r>
          </a:p>
          <a:p>
            <a:r>
              <a:rPr lang="en-US" sz="2000" dirty="0"/>
              <a:t>Portland also feeling the Seattle growth effect. 2016 and above growth trajectory is as close as Seattle. </a:t>
            </a:r>
          </a:p>
        </p:txBody>
      </p:sp>
      <p:pic>
        <p:nvPicPr>
          <p:cNvPr id="8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" y="1528191"/>
            <a:ext cx="7686675" cy="3752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830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hlinkClick r:id="rId2"/>
            <a:extLst>
              <a:ext uri="{FF2B5EF4-FFF2-40B4-BE49-F238E27FC236}">
                <a16:creationId xmlns:a16="http://schemas.microsoft.com/office/drawing/2014/main" id="{08F2CA31-4F9C-4D1C-AB73-67640476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74" y="1811547"/>
            <a:ext cx="7781200" cy="2937403"/>
          </a:xfrm>
          <a:prstGeom prst="rect">
            <a:avLst/>
          </a:prstGeom>
          <a:noFill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11F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5725" y="230815"/>
            <a:ext cx="10515600" cy="614574"/>
          </a:xfrm>
        </p:spPr>
        <p:txBody>
          <a:bodyPr/>
          <a:lstStyle/>
          <a:p>
            <a:r>
              <a:rPr lang="en-US" dirty="0"/>
              <a:t>Homes Sold by Year 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636480" y="1570814"/>
            <a:ext cx="3397370" cy="4993888"/>
          </a:xfrm>
        </p:spPr>
        <p:txBody>
          <a:bodyPr>
            <a:normAutofit/>
          </a:bodyPr>
          <a:lstStyle/>
          <a:p>
            <a:r>
              <a:rPr lang="en-US" sz="2000" dirty="0"/>
              <a:t>Seattle has a low volume of homes sold, even when compared to Portland – pointing towards a overall short supply in the region.</a:t>
            </a:r>
          </a:p>
          <a:p>
            <a:r>
              <a:rPr lang="en-US" sz="2000" dirty="0"/>
              <a:t>A very interesting sinusoidal wave pattern – More houses are sold in the middle of the year. Likely because of summer break favoring movements.</a:t>
            </a:r>
          </a:p>
        </p:txBody>
      </p:sp>
    </p:spTree>
    <p:extLst>
      <p:ext uri="{BB962C8B-B14F-4D97-AF65-F5344CB8AC3E}">
        <p14:creationId xmlns:p14="http://schemas.microsoft.com/office/powerpoint/2010/main" val="211262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11F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5725" y="230815"/>
            <a:ext cx="10515600" cy="614574"/>
          </a:xfrm>
        </p:spPr>
        <p:txBody>
          <a:bodyPr/>
          <a:lstStyle/>
          <a:p>
            <a:r>
              <a:rPr lang="en-US" dirty="0"/>
              <a:t>Inventory by Year 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636480" y="1570814"/>
            <a:ext cx="3397370" cy="4993888"/>
          </a:xfrm>
        </p:spPr>
        <p:txBody>
          <a:bodyPr>
            <a:normAutofit/>
          </a:bodyPr>
          <a:lstStyle/>
          <a:p>
            <a:r>
              <a:rPr lang="en-US" sz="2000" dirty="0"/>
              <a:t>Inventory continuous to drop down steadily in Seattle. Despite being a bigger metropolis than Tacoma, after 2015 inventory falls below the numbers of Tacoma at times.</a:t>
            </a:r>
          </a:p>
          <a:p>
            <a:r>
              <a:rPr lang="en-US" sz="2000" dirty="0"/>
              <a:t>Portland continuous to maintain a very healthy inventory. Showing good signs of supply, for the demand it gets.</a:t>
            </a:r>
          </a:p>
        </p:txBody>
      </p:sp>
      <p:pic>
        <p:nvPicPr>
          <p:cNvPr id="8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19" y="1130238"/>
            <a:ext cx="6472866" cy="5345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161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11F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5725" y="230815"/>
            <a:ext cx="10515600" cy="614574"/>
          </a:xfrm>
        </p:spPr>
        <p:txBody>
          <a:bodyPr/>
          <a:lstStyle/>
          <a:p>
            <a:r>
              <a:rPr lang="en-US" dirty="0"/>
              <a:t>Days on Market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636480" y="1570814"/>
            <a:ext cx="3397370" cy="4993888"/>
          </a:xfrm>
        </p:spPr>
        <p:txBody>
          <a:bodyPr>
            <a:normAutofit/>
          </a:bodyPr>
          <a:lstStyle/>
          <a:p>
            <a:r>
              <a:rPr lang="en-US" sz="2000" dirty="0"/>
              <a:t>And the kicker – despite the high price, and dwindling inventory, deals are getting closed at a rapid pace. Through the years, the number of days a house remains in the market is lower than any comparison.</a:t>
            </a:r>
          </a:p>
          <a:p>
            <a:r>
              <a:rPr lang="en-US" sz="2000" dirty="0"/>
              <a:t>The average days on market for a home in Seattle on 2017 is mere 8.5 days, compared to a national average of 45 days.</a:t>
            </a:r>
          </a:p>
        </p:txBody>
      </p:sp>
      <p:pic>
        <p:nvPicPr>
          <p:cNvPr id="9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1" y="1268083"/>
            <a:ext cx="6738955" cy="5201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382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83960"/>
          </a:xfrm>
        </p:spPr>
        <p:txBody>
          <a:bodyPr>
            <a:normAutofit fontScale="90000"/>
          </a:bodyPr>
          <a:lstStyle/>
          <a:p>
            <a:r>
              <a:rPr lang="en-US" dirty="0"/>
              <a:t>Also there’s a clear inverse relation between Price vs Days in Market.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1850" y="4226944"/>
            <a:ext cx="10515600" cy="178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tell a story? Here’s a scatter plot showing how aggressive the market is.</a:t>
            </a:r>
          </a:p>
          <a:p>
            <a:endParaRPr lang="en-US" sz="4400" dirty="0"/>
          </a:p>
          <a:p>
            <a:r>
              <a:rPr lang="en-US" sz="4400" dirty="0"/>
              <a:t>Especially for Seattle, price keeps moving up in the Y-Axis, while the Days in Market keeps decreasing left in the X-Axis.</a:t>
            </a:r>
          </a:p>
        </p:txBody>
      </p:sp>
    </p:spTree>
    <p:extLst>
      <p:ext uri="{BB962C8B-B14F-4D97-AF65-F5344CB8AC3E}">
        <p14:creationId xmlns:p14="http://schemas.microsoft.com/office/powerpoint/2010/main" val="15267935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700</Words>
  <Application>Microsoft Office PowerPoint</Application>
  <PresentationFormat>Widescreen</PresentationFormat>
  <Paragraphs>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Office Theme</vt:lpstr>
      <vt:lpstr>PowerPoint Presentation</vt:lpstr>
      <vt:lpstr>Seattle’s housing market has been claimed red-hot. What does the data say? </vt:lpstr>
      <vt:lpstr>PowerPoint Presentation</vt:lpstr>
      <vt:lpstr>Sale Price Homes Sold Inventory  and  Days on Market - Compared</vt:lpstr>
      <vt:lpstr>Median Sale Price by Year </vt:lpstr>
      <vt:lpstr>Homes Sold by Year </vt:lpstr>
      <vt:lpstr>Inventory by Year </vt:lpstr>
      <vt:lpstr>Days on Market</vt:lpstr>
      <vt:lpstr>Also there’s a clear inverse relation between Price vs Days in Market.</vt:lpstr>
      <vt:lpstr>PowerPoint Presentation</vt:lpstr>
      <vt:lpstr>And finally, what’s a story without a video?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Varalakshmi Tyaggarajan</cp:lastModifiedBy>
  <cp:revision>20</cp:revision>
  <dcterms:created xsi:type="dcterms:W3CDTF">2016-09-04T11:54:55Z</dcterms:created>
  <dcterms:modified xsi:type="dcterms:W3CDTF">2018-02-25T19:39:11Z</dcterms:modified>
</cp:coreProperties>
</file>